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57" r:id="rId4"/>
    <p:sldId id="258" r:id="rId5"/>
    <p:sldId id="259"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snapToGrid="0">
      <p:cViewPr>
        <p:scale>
          <a:sx n="68" d="100"/>
          <a:sy n="68" d="100"/>
        </p:scale>
        <p:origin x="4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6/30/2015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13" name="Rectangle 12"/>
          <p:cNvSpPr/>
          <p:nvPr/>
        </p:nvSpPr>
        <p:spPr>
          <a:xfrm>
            <a:off x="0" y="-1"/>
            <a:ext cx="12192000" cy="4572001"/>
          </a:xfrm>
          <a:prstGeom prst="rect">
            <a:avLst/>
          </a:prstGeom>
          <a:blipFill dpi="0" rotWithShape="1">
            <a:blip r:embed="rId2">
              <a:duotone>
                <a:schemeClr val="accent1">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6/30/2015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6/30/2015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6/30/2015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6/30/2015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10" name="Rectangle 9"/>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6/30/2015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6/30/2015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6/30/2015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6/30/2015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6/30/2015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6/30/2015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6/30/2015</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image" Target="../media/image3.jpg"/><Relationship Id="rId1" Type="http://schemas.openxmlformats.org/officeDocument/2006/relationships/slideLayout" Target="../slideLayouts/slideLayout4.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D4pH6TxKzu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Gabriela Rodriguez</a:t>
            </a:r>
            <a:br>
              <a:rPr lang="en-US" dirty="0" smtClean="0"/>
            </a:br>
            <a:r>
              <a:rPr lang="en-US" dirty="0" smtClean="0"/>
              <a:t>NCWP Summer Institute 2015</a:t>
            </a:r>
            <a:endParaRPr lang="en-US" dirty="0"/>
          </a:p>
        </p:txBody>
      </p:sp>
      <p:sp>
        <p:nvSpPr>
          <p:cNvPr id="3" name="Subtitle 2"/>
          <p:cNvSpPr>
            <a:spLocks noGrp="1"/>
          </p:cNvSpPr>
          <p:nvPr>
            <p:ph type="subTitle" idx="1"/>
          </p:nvPr>
        </p:nvSpPr>
        <p:spPr/>
        <p:txBody>
          <a:bodyPr/>
          <a:lstStyle/>
          <a:p>
            <a:r>
              <a:rPr lang="en-US" dirty="0" smtClean="0"/>
              <a:t>Quick Write</a:t>
            </a:r>
          </a:p>
          <a:p>
            <a:r>
              <a:rPr lang="en-US" dirty="0" smtClean="0"/>
              <a:t>About Me</a:t>
            </a:r>
          </a:p>
          <a:p>
            <a:r>
              <a:rPr lang="en-US" dirty="0" smtClean="0"/>
              <a:t>About My Students/Our School</a:t>
            </a:r>
          </a:p>
          <a:p>
            <a:r>
              <a:rPr lang="en-US" dirty="0" smtClean="0"/>
              <a:t>A Glimpse into English 11 Unit</a:t>
            </a:r>
            <a:endParaRPr lang="en-US" dirty="0"/>
          </a:p>
        </p:txBody>
      </p:sp>
    </p:spTree>
    <p:extLst>
      <p:ext uri="{BB962C8B-B14F-4D97-AF65-F5344CB8AC3E}">
        <p14:creationId xmlns:p14="http://schemas.microsoft.com/office/powerpoint/2010/main" val="2425762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gist of the text</a:t>
            </a:r>
            <a:endParaRPr lang="en-US" dirty="0"/>
          </a:p>
        </p:txBody>
      </p:sp>
      <p:sp>
        <p:nvSpPr>
          <p:cNvPr id="3" name="Content Placeholder 2"/>
          <p:cNvSpPr>
            <a:spLocks noGrp="1"/>
          </p:cNvSpPr>
          <p:nvPr>
            <p:ph idx="1"/>
          </p:nvPr>
        </p:nvSpPr>
        <p:spPr>
          <a:xfrm>
            <a:off x="1024128" y="1582057"/>
            <a:ext cx="9720073" cy="4727303"/>
          </a:xfrm>
        </p:spPr>
        <p:txBody>
          <a:bodyPr>
            <a:normAutofit fontScale="70000" lnSpcReduction="20000"/>
          </a:bodyPr>
          <a:lstStyle/>
          <a:p>
            <a:r>
              <a:rPr lang="en-US" sz="3400" dirty="0" smtClean="0"/>
              <a:t>Who is the author?</a:t>
            </a:r>
          </a:p>
          <a:p>
            <a:r>
              <a:rPr lang="en-US" sz="3400" b="1" dirty="0" err="1"/>
              <a:t>Audre</a:t>
            </a:r>
            <a:r>
              <a:rPr lang="en-US" sz="3400" b="1" dirty="0"/>
              <a:t> </a:t>
            </a:r>
            <a:r>
              <a:rPr lang="en-US" sz="3400" b="1" dirty="0" err="1"/>
              <a:t>Lorde</a:t>
            </a:r>
            <a:r>
              <a:rPr lang="en-US" sz="3400" dirty="0"/>
              <a:t>—“The Transformation of Silence into Language and Action” is a speech from her collection titled </a:t>
            </a:r>
            <a:r>
              <a:rPr lang="en-US" sz="3400" i="1" dirty="0"/>
              <a:t>The Cancer Journals</a:t>
            </a:r>
            <a:r>
              <a:rPr lang="en-US" sz="3400" dirty="0"/>
              <a:t> (1980).</a:t>
            </a:r>
          </a:p>
          <a:p>
            <a:r>
              <a:rPr lang="en-US" sz="3400" dirty="0"/>
              <a:t> </a:t>
            </a:r>
            <a:r>
              <a:rPr lang="en-US" sz="3400" dirty="0" err="1" smtClean="0"/>
              <a:t>Audre</a:t>
            </a:r>
            <a:r>
              <a:rPr lang="en-US" sz="3400" dirty="0" smtClean="0"/>
              <a:t> </a:t>
            </a:r>
            <a:r>
              <a:rPr lang="en-US" sz="3400" dirty="0" err="1"/>
              <a:t>Lorde</a:t>
            </a:r>
            <a:r>
              <a:rPr lang="en-US" sz="3400" dirty="0"/>
              <a:t> (1934-1992) earned a BA from Hunter College and an MA from Columbia University in Library Science. The author of numerous collections of poetry and prose, </a:t>
            </a:r>
            <a:r>
              <a:rPr lang="en-US" sz="3400" dirty="0" err="1"/>
              <a:t>Lorde</a:t>
            </a:r>
            <a:r>
              <a:rPr lang="en-US" sz="3400" dirty="0"/>
              <a:t> was deeply concerned with issues of class, race, age, gender, and health, particularly as they related to the experiences of women in the 1960’s. A librarian, writer, poet, teacher, feminist, and lesbian, </a:t>
            </a:r>
            <a:r>
              <a:rPr lang="en-US" sz="3400" dirty="0" err="1"/>
              <a:t>Lorde</a:t>
            </a:r>
            <a:r>
              <a:rPr lang="en-US" sz="3400" dirty="0"/>
              <a:t> won numerous awards, including a National Endowment for the Arts grant and the American Library Association Gay Caucus Book of the Year Award in 1981 for </a:t>
            </a:r>
            <a:r>
              <a:rPr lang="en-US" sz="3400" i="1" dirty="0"/>
              <a:t>The Cancer Journals</a:t>
            </a:r>
            <a:r>
              <a:rPr lang="en-US" sz="3400" dirty="0"/>
              <a:t>. She died of liver cancer in 1992.</a:t>
            </a:r>
          </a:p>
          <a:p>
            <a:endParaRPr lang="en-US" dirty="0"/>
          </a:p>
          <a:p>
            <a:endParaRPr lang="en-US" dirty="0" smtClean="0"/>
          </a:p>
          <a:p>
            <a:r>
              <a:rPr lang="en-US" sz="3400" dirty="0" smtClean="0"/>
              <a:t>Judging by the title and any other headings, or information, make a prediction about the author’s intended audience, purposes and arguments.</a:t>
            </a:r>
          </a:p>
          <a:p>
            <a:endParaRPr lang="en-US" sz="3400" dirty="0"/>
          </a:p>
        </p:txBody>
      </p:sp>
    </p:spTree>
    <p:extLst>
      <p:ext uri="{BB962C8B-B14F-4D97-AF65-F5344CB8AC3E}">
        <p14:creationId xmlns:p14="http://schemas.microsoft.com/office/powerpoint/2010/main" val="2994739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for understanding</a:t>
            </a:r>
            <a:endParaRPr lang="en-US" dirty="0"/>
          </a:p>
        </p:txBody>
      </p:sp>
      <p:sp>
        <p:nvSpPr>
          <p:cNvPr id="3" name="Content Placeholder 2"/>
          <p:cNvSpPr>
            <a:spLocks noGrp="1"/>
          </p:cNvSpPr>
          <p:nvPr>
            <p:ph idx="1"/>
          </p:nvPr>
        </p:nvSpPr>
        <p:spPr/>
        <p:txBody>
          <a:bodyPr/>
          <a:lstStyle/>
          <a:p>
            <a:r>
              <a:rPr lang="en-US" dirty="0" smtClean="0"/>
              <a:t>Conduct a close reading of “The Transformation of Silence into Language and Action,” by </a:t>
            </a:r>
            <a:r>
              <a:rPr lang="en-US" dirty="0" err="1" smtClean="0"/>
              <a:t>Audre</a:t>
            </a:r>
            <a:r>
              <a:rPr lang="en-US" dirty="0" smtClean="0"/>
              <a:t> </a:t>
            </a:r>
            <a:r>
              <a:rPr lang="en-US" dirty="0" err="1" smtClean="0"/>
              <a:t>Lorde</a:t>
            </a:r>
            <a:r>
              <a:rPr lang="en-US" dirty="0" smtClean="0"/>
              <a:t>. Follow the following guidelines for annotation in order to gain a deeper understanding of the text:</a:t>
            </a:r>
          </a:p>
          <a:p>
            <a:r>
              <a:rPr lang="en-US" dirty="0" smtClean="0"/>
              <a:t>* Before reading, number each paragraph on the left margin</a:t>
            </a:r>
          </a:p>
          <a:p>
            <a:r>
              <a:rPr lang="en-US" dirty="0" smtClean="0"/>
              <a:t>* Circle key terms, cited authors, essential words or numbers</a:t>
            </a:r>
          </a:p>
          <a:p>
            <a:r>
              <a:rPr lang="en-US" dirty="0" smtClean="0"/>
              <a:t>* Underline author’s claims or information relevant to the reading purpose</a:t>
            </a:r>
          </a:p>
          <a:p>
            <a:r>
              <a:rPr lang="en-US" dirty="0" smtClean="0"/>
              <a:t>* In the margins, make comments, ask questions, jot down new insights as you read</a:t>
            </a:r>
          </a:p>
          <a:p>
            <a:r>
              <a:rPr lang="en-US" dirty="0" smtClean="0"/>
              <a:t>Revisit your predictions made earlier. Which of them turned out to be true? What surprised you? Did anything you read confuse you?</a:t>
            </a:r>
          </a:p>
          <a:p>
            <a:pPr marL="0" indent="0">
              <a:buNone/>
            </a:pPr>
            <a:endParaRPr lang="en-US" dirty="0" smtClean="0"/>
          </a:p>
          <a:p>
            <a:endParaRPr lang="en-US" dirty="0"/>
          </a:p>
        </p:txBody>
      </p:sp>
    </p:spTree>
    <p:extLst>
      <p:ext uri="{BB962C8B-B14F-4D97-AF65-F5344CB8AC3E}">
        <p14:creationId xmlns:p14="http://schemas.microsoft.com/office/powerpoint/2010/main" val="648110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a:t>
            </a:r>
            <a:endParaRPr lang="en-US" dirty="0"/>
          </a:p>
        </p:txBody>
      </p:sp>
      <p:sp>
        <p:nvSpPr>
          <p:cNvPr id="3" name="Content Placeholder 2"/>
          <p:cNvSpPr>
            <a:spLocks noGrp="1"/>
          </p:cNvSpPr>
          <p:nvPr>
            <p:ph idx="1"/>
          </p:nvPr>
        </p:nvSpPr>
        <p:spPr/>
        <p:txBody>
          <a:bodyPr/>
          <a:lstStyle/>
          <a:p>
            <a:r>
              <a:rPr lang="en-US" dirty="0" smtClean="0"/>
              <a:t>In your journal, write down what you believe to be the most important information </a:t>
            </a:r>
            <a:r>
              <a:rPr lang="en-US" dirty="0" err="1" smtClean="0"/>
              <a:t>Audre</a:t>
            </a:r>
            <a:r>
              <a:rPr lang="en-US" dirty="0" smtClean="0"/>
              <a:t> </a:t>
            </a:r>
            <a:r>
              <a:rPr lang="en-US" dirty="0" err="1" smtClean="0"/>
              <a:t>Lorde</a:t>
            </a:r>
            <a:r>
              <a:rPr lang="en-US" dirty="0" smtClean="0"/>
              <a:t> tried to convey in her speech. Include one power quote to provide evidence.</a:t>
            </a:r>
          </a:p>
          <a:p>
            <a:endParaRPr lang="en-US" dirty="0"/>
          </a:p>
          <a:p>
            <a:r>
              <a:rPr lang="en-US" dirty="0" smtClean="0"/>
              <a:t>Share your input with a partner and compare ideas.</a:t>
            </a:r>
          </a:p>
          <a:p>
            <a:endParaRPr lang="en-US" dirty="0"/>
          </a:p>
          <a:p>
            <a:r>
              <a:rPr lang="en-US" dirty="0" smtClean="0"/>
              <a:t>After sharing, gather your thoughts once again, and go to Todaysmeet.com. To share your final thought for today’s class: reemphasize what you thought about </a:t>
            </a:r>
            <a:r>
              <a:rPr lang="en-US" dirty="0" err="1" smtClean="0"/>
              <a:t>Lorde’s</a:t>
            </a:r>
            <a:r>
              <a:rPr lang="en-US" dirty="0" smtClean="0"/>
              <a:t> purpose for her speech, add any new insight after sharing with a partner, introduce any new ideas that have surfaced after discussion…you have many choices!</a:t>
            </a:r>
          </a:p>
          <a:p>
            <a:endParaRPr lang="en-US" dirty="0"/>
          </a:p>
        </p:txBody>
      </p:sp>
    </p:spTree>
    <p:extLst>
      <p:ext uri="{BB962C8B-B14F-4D97-AF65-F5344CB8AC3E}">
        <p14:creationId xmlns:p14="http://schemas.microsoft.com/office/powerpoint/2010/main" val="2574030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Rhetorical Précis: Summarizing an argument</a:t>
            </a:r>
            <a:endParaRPr lang="en-US" dirty="0"/>
          </a:p>
        </p:txBody>
      </p:sp>
      <p:sp>
        <p:nvSpPr>
          <p:cNvPr id="3" name="Content Placeholder 2"/>
          <p:cNvSpPr>
            <a:spLocks noGrp="1"/>
          </p:cNvSpPr>
          <p:nvPr>
            <p:ph idx="1"/>
          </p:nvPr>
        </p:nvSpPr>
        <p:spPr/>
        <p:txBody>
          <a:bodyPr/>
          <a:lstStyle/>
          <a:p>
            <a:r>
              <a:rPr lang="en-US" dirty="0" smtClean="0"/>
              <a:t>Part 1: Introduce the writer or speaker, the text, and the central claim</a:t>
            </a:r>
          </a:p>
          <a:p>
            <a:r>
              <a:rPr lang="en-US" dirty="0" smtClean="0"/>
              <a:t>Part 2: Explain how the author develops or advances the argument</a:t>
            </a:r>
          </a:p>
          <a:p>
            <a:r>
              <a:rPr lang="en-US" dirty="0" smtClean="0"/>
              <a:t>Part 3: State the authors purpose in writing the text</a:t>
            </a:r>
          </a:p>
          <a:p>
            <a:r>
              <a:rPr lang="en-US" dirty="0" smtClean="0"/>
              <a:t>Part 4: Describe the intended audience and the author’s relationship to audience</a:t>
            </a:r>
          </a:p>
          <a:p>
            <a:r>
              <a:rPr lang="en-US" dirty="0" smtClean="0"/>
              <a:t>Part 5: Explain the significance of the work</a:t>
            </a:r>
            <a:endParaRPr lang="en-US" dirty="0"/>
          </a:p>
        </p:txBody>
      </p:sp>
    </p:spTree>
    <p:extLst>
      <p:ext uri="{BB962C8B-B14F-4D97-AF65-F5344CB8AC3E}">
        <p14:creationId xmlns:p14="http://schemas.microsoft.com/office/powerpoint/2010/main" val="3795981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From the start, I had a problem with having all students use the template.</a:t>
            </a:r>
          </a:p>
          <a:p>
            <a:r>
              <a:rPr lang="en-US" dirty="0" smtClean="0"/>
              <a:t>Many could have easily completed this assignment without it, while several needed it to kick start their writing process.</a:t>
            </a:r>
          </a:p>
          <a:p>
            <a:r>
              <a:rPr lang="en-US" dirty="0" smtClean="0"/>
              <a:t>We were obligated to have students write with the template first semester, and have them write without it by second. It didn’t work out smoothly. Students wanted to see the step-by-step model every time-even the students </a:t>
            </a:r>
            <a:r>
              <a:rPr lang="en-US" smtClean="0"/>
              <a:t>at grade-level. </a:t>
            </a:r>
            <a:r>
              <a:rPr lang="en-US" dirty="0" smtClean="0"/>
              <a:t>They lacked confidence in their ability to produce from their own head.</a:t>
            </a:r>
          </a:p>
          <a:p>
            <a:r>
              <a:rPr lang="en-US" dirty="0" smtClean="0"/>
              <a:t>I believe both the students and I got hung up in the outcome of using this template, rather than seeing that we already had the process and smaller steps down pretty well.</a:t>
            </a:r>
          </a:p>
          <a:p>
            <a:r>
              <a:rPr lang="en-US" dirty="0" smtClean="0"/>
              <a:t>I am happy to announce that our site will not be using this next year; rather, we will focus on more journaling and thinking about writing, something I am much more prepared for after NCWPSI!</a:t>
            </a:r>
            <a:endParaRPr lang="en-US" dirty="0"/>
          </a:p>
        </p:txBody>
      </p:sp>
    </p:spTree>
    <p:extLst>
      <p:ext uri="{BB962C8B-B14F-4D97-AF65-F5344CB8AC3E}">
        <p14:creationId xmlns:p14="http://schemas.microsoft.com/office/powerpoint/2010/main" val="2573591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Write, Share</a:t>
            </a:r>
            <a:endParaRPr lang="en-US" dirty="0"/>
          </a:p>
        </p:txBody>
      </p:sp>
      <p:sp>
        <p:nvSpPr>
          <p:cNvPr id="3" name="Content Placeholder 2"/>
          <p:cNvSpPr>
            <a:spLocks noGrp="1"/>
          </p:cNvSpPr>
          <p:nvPr>
            <p:ph idx="1"/>
          </p:nvPr>
        </p:nvSpPr>
        <p:spPr/>
        <p:txBody>
          <a:bodyPr>
            <a:normAutofit/>
          </a:bodyPr>
          <a:lstStyle/>
          <a:p>
            <a:r>
              <a:rPr lang="en-US" sz="2800" dirty="0" smtClean="0"/>
              <a:t>Think back from the start of your teaching career to today: What types of strategies or tools have you used to assess your students’ reading comprehension? What were some that you decided were not useful/ stopped using and why? What are some of the best you use today and why? </a:t>
            </a:r>
            <a:endParaRPr lang="en-US" sz="2800" dirty="0"/>
          </a:p>
        </p:txBody>
      </p:sp>
    </p:spTree>
    <p:extLst>
      <p:ext uri="{BB962C8B-B14F-4D97-AF65-F5344CB8AC3E}">
        <p14:creationId xmlns:p14="http://schemas.microsoft.com/office/powerpoint/2010/main" val="443572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8" y="87886"/>
            <a:ext cx="9720072" cy="1261943"/>
          </a:xfrm>
        </p:spPr>
        <p:txBody>
          <a:bodyPr/>
          <a:lstStyle/>
          <a:p>
            <a:pPr algn="ctr"/>
            <a:r>
              <a:rPr lang="en-US" dirty="0" smtClean="0"/>
              <a:t>Who Am I?</a:t>
            </a:r>
            <a:endParaRPr lang="en-US" dirty="0"/>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837498" y="234813"/>
            <a:ext cx="3238387" cy="2796889"/>
          </a:xfr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6298" y="1349829"/>
            <a:ext cx="3289515" cy="2242457"/>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81159" y="3933371"/>
            <a:ext cx="2610841" cy="2924629"/>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8548" y="4487739"/>
            <a:ext cx="1953599" cy="2341336"/>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5917" y="5028647"/>
            <a:ext cx="2445589" cy="1829353"/>
          </a:xfrm>
          <a:prstGeom prst="rect">
            <a:avLst/>
          </a:prstGeom>
        </p:spPr>
      </p:pic>
      <p:pic>
        <p:nvPicPr>
          <p:cNvPr id="16" name="Content Placeholder 15"/>
          <p:cNvPicPr>
            <a:picLocks noGrp="1" noChangeAspect="1"/>
          </p:cNvPicPr>
          <p:nvPr>
            <p:ph sz="half" idx="1"/>
          </p:nvPr>
        </p:nvPicPr>
        <p:blipFill>
          <a:blip r:embed="rId7">
            <a:extLst>
              <a:ext uri="{28A0092B-C50C-407E-A947-70E740481C1C}">
                <a14:useLocalDpi xmlns:a14="http://schemas.microsoft.com/office/drawing/2010/main" val="0"/>
              </a:ext>
            </a:extLst>
          </a:blip>
          <a:stretch>
            <a:fillRect/>
          </a:stretch>
        </p:blipFill>
        <p:spPr>
          <a:xfrm>
            <a:off x="145143" y="234813"/>
            <a:ext cx="3673882" cy="2943816"/>
          </a:xfr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11506" y="4974537"/>
            <a:ext cx="1883463" cy="1883463"/>
          </a:xfrm>
          <a:prstGeom prst="rect">
            <a:avLst/>
          </a:prstGeom>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4" y="4945612"/>
            <a:ext cx="2757714" cy="1912388"/>
          </a:xfrm>
          <a:prstGeom prst="rect">
            <a:avLst/>
          </a:prstGeom>
        </p:spPr>
      </p:pic>
      <p:sp>
        <p:nvSpPr>
          <p:cNvPr id="19" name="TextBox 18"/>
          <p:cNvSpPr txBox="1"/>
          <p:nvPr/>
        </p:nvSpPr>
        <p:spPr>
          <a:xfrm>
            <a:off x="667657" y="2685143"/>
            <a:ext cx="2931886" cy="369332"/>
          </a:xfrm>
          <a:prstGeom prst="rect">
            <a:avLst/>
          </a:prstGeom>
          <a:noFill/>
        </p:spPr>
        <p:txBody>
          <a:bodyPr wrap="square" rtlCol="0">
            <a:spAutoFit/>
          </a:bodyPr>
          <a:lstStyle/>
          <a:p>
            <a:pPr algn="ctr"/>
            <a:r>
              <a:rPr lang="en-US" b="1" dirty="0" smtClean="0">
                <a:ln w="0"/>
                <a:solidFill>
                  <a:sysClr val="windowText" lastClr="000000"/>
                </a:solidFill>
                <a:effectLst>
                  <a:outerShdw blurRad="38100" dist="19050" dir="2700000" algn="tl" rotWithShape="0">
                    <a:schemeClr val="dk1">
                      <a:alpha val="40000"/>
                    </a:schemeClr>
                  </a:outerShdw>
                </a:effectLst>
              </a:rPr>
              <a:t>Mom</a:t>
            </a:r>
            <a:endParaRPr lang="en-US" b="1" dirty="0">
              <a:ln w="0"/>
              <a:solidFill>
                <a:sysClr val="windowText" lastClr="000000"/>
              </a:solidFill>
              <a:effectLst>
                <a:outerShdw blurRad="38100" dist="19050" dir="2700000" algn="tl" rotWithShape="0">
                  <a:schemeClr val="dk1">
                    <a:alpha val="40000"/>
                  </a:schemeClr>
                </a:outerShdw>
              </a:effectLst>
            </a:endParaRPr>
          </a:p>
        </p:txBody>
      </p:sp>
      <p:sp>
        <p:nvSpPr>
          <p:cNvPr id="20" name="TextBox 19"/>
          <p:cNvSpPr txBox="1"/>
          <p:nvPr/>
        </p:nvSpPr>
        <p:spPr>
          <a:xfrm>
            <a:off x="4551576" y="2982571"/>
            <a:ext cx="2618958" cy="369332"/>
          </a:xfrm>
          <a:prstGeom prst="rect">
            <a:avLst/>
          </a:prstGeom>
          <a:noFill/>
        </p:spPr>
        <p:txBody>
          <a:bodyPr wrap="square" rtlCol="0">
            <a:spAutoFit/>
          </a:bodyPr>
          <a:lstStyle/>
          <a:p>
            <a:pPr algn="ctr"/>
            <a:r>
              <a:rPr lang="en-US" b="1" dirty="0" smtClean="0">
                <a:solidFill>
                  <a:schemeClr val="bg1"/>
                </a:solidFill>
              </a:rPr>
              <a:t>Daughter</a:t>
            </a:r>
            <a:endParaRPr lang="en-US" b="1" dirty="0">
              <a:solidFill>
                <a:schemeClr val="bg1"/>
              </a:solidFill>
            </a:endParaRPr>
          </a:p>
        </p:txBody>
      </p:sp>
      <p:sp>
        <p:nvSpPr>
          <p:cNvPr id="21" name="TextBox 20"/>
          <p:cNvSpPr txBox="1"/>
          <p:nvPr/>
        </p:nvSpPr>
        <p:spPr>
          <a:xfrm>
            <a:off x="9581159" y="2471057"/>
            <a:ext cx="1783527" cy="369332"/>
          </a:xfrm>
          <a:prstGeom prst="rect">
            <a:avLst/>
          </a:prstGeom>
          <a:noFill/>
        </p:spPr>
        <p:txBody>
          <a:bodyPr wrap="square" rtlCol="0">
            <a:spAutoFit/>
          </a:bodyPr>
          <a:lstStyle/>
          <a:p>
            <a:pPr algn="ctr"/>
            <a:r>
              <a:rPr lang="en-US" b="1" dirty="0" smtClean="0">
                <a:solidFill>
                  <a:schemeClr val="bg1"/>
                </a:solidFill>
              </a:rPr>
              <a:t>Wife</a:t>
            </a:r>
            <a:endParaRPr lang="en-US" b="1" dirty="0">
              <a:solidFill>
                <a:schemeClr val="bg1"/>
              </a:solidFill>
            </a:endParaRPr>
          </a:p>
        </p:txBody>
      </p:sp>
      <p:sp>
        <p:nvSpPr>
          <p:cNvPr id="22" name="TextBox 21"/>
          <p:cNvSpPr txBox="1"/>
          <p:nvPr/>
        </p:nvSpPr>
        <p:spPr>
          <a:xfrm>
            <a:off x="319314" y="6473371"/>
            <a:ext cx="2017486" cy="369332"/>
          </a:xfrm>
          <a:prstGeom prst="rect">
            <a:avLst/>
          </a:prstGeom>
          <a:noFill/>
        </p:spPr>
        <p:txBody>
          <a:bodyPr wrap="square" rtlCol="0">
            <a:spAutoFit/>
          </a:bodyPr>
          <a:lstStyle/>
          <a:p>
            <a:r>
              <a:rPr lang="en-US" b="1" dirty="0" smtClean="0"/>
              <a:t>Key Club Advisor</a:t>
            </a:r>
            <a:endParaRPr lang="en-US" b="1" dirty="0"/>
          </a:p>
        </p:txBody>
      </p:sp>
      <p:sp>
        <p:nvSpPr>
          <p:cNvPr id="23" name="TextBox 22"/>
          <p:cNvSpPr txBox="1"/>
          <p:nvPr/>
        </p:nvSpPr>
        <p:spPr>
          <a:xfrm>
            <a:off x="2758548" y="3933371"/>
            <a:ext cx="1953599" cy="369332"/>
          </a:xfrm>
          <a:prstGeom prst="rect">
            <a:avLst/>
          </a:prstGeom>
          <a:noFill/>
        </p:spPr>
        <p:txBody>
          <a:bodyPr wrap="square" rtlCol="0">
            <a:spAutoFit/>
          </a:bodyPr>
          <a:lstStyle/>
          <a:p>
            <a:pPr algn="ctr"/>
            <a:r>
              <a:rPr lang="en-US" b="1" dirty="0" smtClean="0"/>
              <a:t>Yearbook Advisor</a:t>
            </a:r>
            <a:endParaRPr lang="en-US" b="1" dirty="0"/>
          </a:p>
        </p:txBody>
      </p:sp>
      <p:sp>
        <p:nvSpPr>
          <p:cNvPr id="24" name="TextBox 23"/>
          <p:cNvSpPr txBox="1"/>
          <p:nvPr/>
        </p:nvSpPr>
        <p:spPr>
          <a:xfrm>
            <a:off x="5109029" y="4487739"/>
            <a:ext cx="3728469" cy="369332"/>
          </a:xfrm>
          <a:prstGeom prst="rect">
            <a:avLst/>
          </a:prstGeom>
          <a:noFill/>
        </p:spPr>
        <p:txBody>
          <a:bodyPr wrap="square" rtlCol="0">
            <a:spAutoFit/>
          </a:bodyPr>
          <a:lstStyle/>
          <a:p>
            <a:pPr algn="ctr"/>
            <a:r>
              <a:rPr lang="en-US" b="1" dirty="0" smtClean="0"/>
              <a:t>Teacher/2</a:t>
            </a:r>
            <a:r>
              <a:rPr lang="en-US" b="1" baseline="30000" dirty="0" smtClean="0"/>
              <a:t>nd</a:t>
            </a:r>
            <a:r>
              <a:rPr lang="en-US" b="1" dirty="0" smtClean="0"/>
              <a:t> Parent/Friend</a:t>
            </a:r>
            <a:endParaRPr lang="en-US" b="1" dirty="0"/>
          </a:p>
        </p:txBody>
      </p:sp>
      <p:sp>
        <p:nvSpPr>
          <p:cNvPr id="25" name="TextBox 24"/>
          <p:cNvSpPr txBox="1"/>
          <p:nvPr/>
        </p:nvSpPr>
        <p:spPr>
          <a:xfrm>
            <a:off x="9581159" y="3351903"/>
            <a:ext cx="2494726" cy="646331"/>
          </a:xfrm>
          <a:prstGeom prst="rect">
            <a:avLst/>
          </a:prstGeom>
          <a:noFill/>
        </p:spPr>
        <p:txBody>
          <a:bodyPr wrap="square" rtlCol="0">
            <a:spAutoFit/>
          </a:bodyPr>
          <a:lstStyle/>
          <a:p>
            <a:pPr algn="ctr"/>
            <a:r>
              <a:rPr lang="en-US" b="1" dirty="0" smtClean="0"/>
              <a:t>Challenger of preconceived ideas</a:t>
            </a:r>
            <a:endParaRPr lang="en-US" b="1" dirty="0"/>
          </a:p>
        </p:txBody>
      </p:sp>
    </p:spTree>
    <p:extLst>
      <p:ext uri="{BB962C8B-B14F-4D97-AF65-F5344CB8AC3E}">
        <p14:creationId xmlns:p14="http://schemas.microsoft.com/office/powerpoint/2010/main" val="298788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Oak High School Demographics</a:t>
            </a:r>
            <a:endParaRPr lang="en-US" dirty="0"/>
          </a:p>
        </p:txBody>
      </p:sp>
      <p:sp>
        <p:nvSpPr>
          <p:cNvPr id="3" name="Content Placeholder 2"/>
          <p:cNvSpPr>
            <a:spLocks noGrp="1"/>
          </p:cNvSpPr>
          <p:nvPr>
            <p:ph idx="1"/>
          </p:nvPr>
        </p:nvSpPr>
        <p:spPr/>
        <p:txBody>
          <a:bodyPr/>
          <a:lstStyle/>
          <a:p>
            <a:r>
              <a:rPr lang="en-US" dirty="0" smtClean="0"/>
              <a:t>-Small, rural school in agricultural Live Oak</a:t>
            </a:r>
          </a:p>
          <a:p>
            <a:r>
              <a:rPr lang="en-US" dirty="0" smtClean="0"/>
              <a:t>-Majority of population is Latino- 59%</a:t>
            </a:r>
          </a:p>
          <a:p>
            <a:r>
              <a:rPr lang="en-US" dirty="0" smtClean="0"/>
              <a:t>-Anglo population- 25%</a:t>
            </a:r>
          </a:p>
          <a:p>
            <a:r>
              <a:rPr lang="en-US" dirty="0" smtClean="0"/>
              <a:t>-Asian (mostly E. Indian)- 15%</a:t>
            </a:r>
          </a:p>
          <a:p>
            <a:r>
              <a:rPr lang="en-US" dirty="0" smtClean="0"/>
              <a:t>-American Indian/African American/Pacific Islander- 1%</a:t>
            </a:r>
          </a:p>
          <a:p>
            <a:r>
              <a:rPr lang="en-US" dirty="0" smtClean="0"/>
              <a:t>-2014-15 we had 467 students total</a:t>
            </a:r>
          </a:p>
          <a:p>
            <a:r>
              <a:rPr lang="en-US" dirty="0" smtClean="0"/>
              <a:t>-Free/Reduced Priced Meal Eligibility- 73%</a:t>
            </a:r>
          </a:p>
          <a:p>
            <a:r>
              <a:rPr lang="en-US" dirty="0" smtClean="0"/>
              <a:t>-English Learners-4% of total population</a:t>
            </a:r>
          </a:p>
        </p:txBody>
      </p:sp>
    </p:spTree>
    <p:extLst>
      <p:ext uri="{BB962C8B-B14F-4D97-AF65-F5344CB8AC3E}">
        <p14:creationId xmlns:p14="http://schemas.microsoft.com/office/powerpoint/2010/main" val="728932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11 Unit:</a:t>
            </a:r>
            <a:endParaRPr lang="en-US" dirty="0"/>
          </a:p>
        </p:txBody>
      </p:sp>
      <p:sp>
        <p:nvSpPr>
          <p:cNvPr id="3" name="Text Placeholder 2"/>
          <p:cNvSpPr>
            <a:spLocks noGrp="1"/>
          </p:cNvSpPr>
          <p:nvPr>
            <p:ph type="body" idx="1"/>
          </p:nvPr>
        </p:nvSpPr>
        <p:spPr/>
        <p:txBody>
          <a:bodyPr>
            <a:normAutofit/>
          </a:bodyPr>
          <a:lstStyle/>
          <a:p>
            <a:r>
              <a:rPr lang="en-US" sz="3200" dirty="0" smtClean="0"/>
              <a:t>Language, Gender &amp; Culture</a:t>
            </a:r>
            <a:endParaRPr lang="en-US" sz="3200" dirty="0"/>
          </a:p>
        </p:txBody>
      </p:sp>
    </p:spTree>
    <p:extLst>
      <p:ext uri="{BB962C8B-B14F-4D97-AF65-F5344CB8AC3E}">
        <p14:creationId xmlns:p14="http://schemas.microsoft.com/office/powerpoint/2010/main" val="229615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Danger Of a Single story” </a:t>
            </a:r>
            <a:br>
              <a:rPr lang="en-US" dirty="0" smtClean="0"/>
            </a:br>
            <a:r>
              <a:rPr lang="en-US" dirty="0"/>
              <a:t>-</a:t>
            </a:r>
            <a:r>
              <a:rPr lang="en-US" dirty="0" smtClean="0"/>
              <a:t>by </a:t>
            </a:r>
            <a:r>
              <a:rPr lang="en-US" dirty="0" err="1" smtClean="0"/>
              <a:t>Chimamanda</a:t>
            </a:r>
            <a:r>
              <a:rPr lang="en-US" dirty="0" smtClean="0"/>
              <a:t> </a:t>
            </a:r>
            <a:r>
              <a:rPr lang="en-US" dirty="0" err="1" smtClean="0"/>
              <a:t>Adichie</a:t>
            </a:r>
            <a:endParaRPr lang="en-US" dirty="0"/>
          </a:p>
        </p:txBody>
      </p:sp>
      <p:sp>
        <p:nvSpPr>
          <p:cNvPr id="3" name="Content Placeholder 2"/>
          <p:cNvSpPr>
            <a:spLocks noGrp="1"/>
          </p:cNvSpPr>
          <p:nvPr>
            <p:ph idx="1"/>
          </p:nvPr>
        </p:nvSpPr>
        <p:spPr/>
        <p:txBody>
          <a:bodyPr/>
          <a:lstStyle/>
          <a:p>
            <a:pPr marL="0" indent="0">
              <a:buNone/>
            </a:pPr>
            <a:endParaRPr lang="en-US" dirty="0" smtClean="0">
              <a:hlinkClick r:id="rId2"/>
            </a:endParaRPr>
          </a:p>
          <a:p>
            <a:endParaRPr lang="en-US" dirty="0">
              <a:hlinkClick r:id="rId2"/>
            </a:endParaRPr>
          </a:p>
          <a:p>
            <a:r>
              <a:rPr lang="en-US" dirty="0" smtClean="0">
                <a:hlinkClick r:id="rId2"/>
              </a:rPr>
              <a:t>https</a:t>
            </a:r>
            <a:r>
              <a:rPr lang="en-US" dirty="0">
                <a:hlinkClick r:id="rId2"/>
              </a:rPr>
              <a:t>://</a:t>
            </a:r>
            <a:r>
              <a:rPr lang="en-US" dirty="0" smtClean="0">
                <a:hlinkClick r:id="rId2"/>
              </a:rPr>
              <a:t>www.youtube.com/watch?v=D4pH6TxKzus</a:t>
            </a:r>
            <a:endParaRPr lang="en-US" dirty="0" smtClean="0"/>
          </a:p>
          <a:p>
            <a:endParaRPr lang="en-US" dirty="0"/>
          </a:p>
        </p:txBody>
      </p:sp>
    </p:spTree>
    <p:extLst>
      <p:ext uri="{BB962C8B-B14F-4D97-AF65-F5344CB8AC3E}">
        <p14:creationId xmlns:p14="http://schemas.microsoft.com/office/powerpoint/2010/main" val="4112726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Write, Share</a:t>
            </a:r>
            <a:endParaRPr lang="en-US" dirty="0"/>
          </a:p>
        </p:txBody>
      </p:sp>
      <p:sp>
        <p:nvSpPr>
          <p:cNvPr id="3" name="Content Placeholder 2"/>
          <p:cNvSpPr>
            <a:spLocks noGrp="1"/>
          </p:cNvSpPr>
          <p:nvPr>
            <p:ph idx="1"/>
          </p:nvPr>
        </p:nvSpPr>
        <p:spPr/>
        <p:txBody>
          <a:bodyPr/>
          <a:lstStyle/>
          <a:p>
            <a:pPr marL="0" indent="0">
              <a:buNone/>
            </a:pPr>
            <a:r>
              <a:rPr lang="en-US" sz="2800" dirty="0" smtClean="0"/>
              <a:t>1. What is a “single story” as Ms. </a:t>
            </a:r>
            <a:r>
              <a:rPr lang="en-US" sz="2800" dirty="0" err="1" smtClean="0"/>
              <a:t>Adichie</a:t>
            </a:r>
            <a:r>
              <a:rPr lang="en-US" sz="2800" dirty="0" smtClean="0"/>
              <a:t> describes?</a:t>
            </a:r>
          </a:p>
          <a:p>
            <a:pPr marL="0" indent="0">
              <a:buNone/>
            </a:pPr>
            <a:r>
              <a:rPr lang="en-US" sz="2800" dirty="0" smtClean="0"/>
              <a:t>2. What are some examples she provides of her own experiences with knowing just one story?</a:t>
            </a:r>
          </a:p>
          <a:p>
            <a:pPr marL="0" indent="0">
              <a:buNone/>
            </a:pPr>
            <a:r>
              <a:rPr lang="en-US" sz="2800" dirty="0" smtClean="0"/>
              <a:t>3. In what ways have you fallen into the danger of learning just a single story about someone?</a:t>
            </a:r>
          </a:p>
          <a:p>
            <a:endParaRPr lang="en-US" sz="2800" dirty="0"/>
          </a:p>
          <a:p>
            <a:endParaRPr lang="en-US" dirty="0" smtClean="0"/>
          </a:p>
          <a:p>
            <a:endParaRPr lang="en-US" dirty="0"/>
          </a:p>
        </p:txBody>
      </p:sp>
    </p:spTree>
    <p:extLst>
      <p:ext uri="{BB962C8B-B14F-4D97-AF65-F5344CB8AC3E}">
        <p14:creationId xmlns:p14="http://schemas.microsoft.com/office/powerpoint/2010/main" val="27653123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Visualize &amp; Vocalize</a:t>
            </a:r>
            <a:endParaRPr lang="en-US" dirty="0"/>
          </a:p>
        </p:txBody>
      </p:sp>
      <p:sp>
        <p:nvSpPr>
          <p:cNvPr id="3" name="Content Placeholder 2"/>
          <p:cNvSpPr>
            <a:spLocks noGrp="1"/>
          </p:cNvSpPr>
          <p:nvPr>
            <p:ph idx="1"/>
          </p:nvPr>
        </p:nvSpPr>
        <p:spPr>
          <a:xfrm>
            <a:off x="1024127" y="2084832"/>
            <a:ext cx="9720073" cy="4023360"/>
          </a:xfrm>
        </p:spPr>
        <p:txBody>
          <a:bodyPr/>
          <a:lstStyle/>
          <a:p>
            <a:r>
              <a:rPr lang="en-US" sz="2400" dirty="0"/>
              <a:t>4. What are some of today’s society’s single stories concerning either language, gender, or culture, and how have they proven to be dangerous?</a:t>
            </a:r>
          </a:p>
          <a:p>
            <a:r>
              <a:rPr lang="en-US" dirty="0" smtClean="0"/>
              <a:t>To respond to this question, create a visual representation of a dangerous single story using symbols, signs, an image, etc. You must demonstrate the situation and show that it’s dangerous or risky to participate. You will present your “danger zone”                                                          to the class.</a:t>
            </a:r>
          </a:p>
          <a:p>
            <a:endParaRPr lang="en-US" dirty="0"/>
          </a:p>
        </p:txBody>
      </p:sp>
      <p:pic>
        <p:nvPicPr>
          <p:cNvPr id="4" name="Picture 3"/>
          <p:cNvPicPr>
            <a:picLocks noChangeAspect="1"/>
          </p:cNvPicPr>
          <p:nvPr/>
        </p:nvPicPr>
        <p:blipFill>
          <a:blip r:embed="rId2"/>
          <a:stretch>
            <a:fillRect/>
          </a:stretch>
        </p:blipFill>
        <p:spPr>
          <a:xfrm>
            <a:off x="4299858" y="3857171"/>
            <a:ext cx="4383314" cy="3167743"/>
          </a:xfrm>
          <a:prstGeom prst="rect">
            <a:avLst/>
          </a:prstGeom>
        </p:spPr>
      </p:pic>
    </p:spTree>
    <p:extLst>
      <p:ext uri="{BB962C8B-B14F-4D97-AF65-F5344CB8AC3E}">
        <p14:creationId xmlns:p14="http://schemas.microsoft.com/office/powerpoint/2010/main" val="527138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to read</a:t>
            </a:r>
            <a:endParaRPr lang="en-US" dirty="0"/>
          </a:p>
        </p:txBody>
      </p:sp>
      <p:sp>
        <p:nvSpPr>
          <p:cNvPr id="3" name="Content Placeholder 2"/>
          <p:cNvSpPr>
            <a:spLocks noGrp="1"/>
          </p:cNvSpPr>
          <p:nvPr>
            <p:ph idx="1"/>
          </p:nvPr>
        </p:nvSpPr>
        <p:spPr>
          <a:xfrm>
            <a:off x="1024128" y="1727200"/>
            <a:ext cx="9720073" cy="4582160"/>
          </a:xfrm>
        </p:spPr>
        <p:txBody>
          <a:bodyPr/>
          <a:lstStyle/>
          <a:p>
            <a:r>
              <a:rPr lang="en-US" sz="2400" dirty="0" smtClean="0"/>
              <a:t>1. Vocabulary Awareness Chart- List the following words on your paper vertically:</a:t>
            </a:r>
          </a:p>
          <a:p>
            <a:r>
              <a:rPr lang="en-US" sz="2800" dirty="0"/>
              <a:t>e</a:t>
            </a:r>
            <a:r>
              <a:rPr lang="en-US" sz="2800" dirty="0" smtClean="0"/>
              <a:t>lucidate, omission, censure, mortality, tyranny, scrutinize, pertinence</a:t>
            </a:r>
          </a:p>
          <a:p>
            <a:r>
              <a:rPr lang="en-US" sz="2400" dirty="0" smtClean="0"/>
              <a:t>2. By yourself, next to each word identify whether you: “know it,” “seen it/don’t know it,” or “no idea.”</a:t>
            </a:r>
          </a:p>
          <a:p>
            <a:r>
              <a:rPr lang="en-US" sz="2400" dirty="0" smtClean="0"/>
              <a:t>3. Find a partner and share what you listed next to each word. Exchange knowledge for the words you know that your partner may not. Together, look up the words you do not know. Use a dictionary, your cell phone, or the computer to look up definitions and list one synonym for each word.</a:t>
            </a:r>
          </a:p>
          <a:p>
            <a:r>
              <a:rPr lang="en-US" sz="2400" dirty="0" smtClean="0"/>
              <a:t>Lastly, write a sentence about which of the above words were the most challenging for you to understand and why…</a:t>
            </a:r>
          </a:p>
          <a:p>
            <a:endParaRPr lang="en-US" sz="2400" dirty="0"/>
          </a:p>
        </p:txBody>
      </p:sp>
    </p:spTree>
    <p:extLst>
      <p:ext uri="{BB962C8B-B14F-4D97-AF65-F5344CB8AC3E}">
        <p14:creationId xmlns:p14="http://schemas.microsoft.com/office/powerpoint/2010/main" val="3614200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A41AC481-B287-49C8-90EF-C669597D2D0A}"/>
    </a:ext>
  </a:extLst>
</a:theme>
</file>

<file path=docProps/app.xml><?xml version="1.0" encoding="utf-8"?>
<Properties xmlns="http://schemas.openxmlformats.org/officeDocument/2006/extended-properties" xmlns:vt="http://schemas.openxmlformats.org/officeDocument/2006/docPropsVTypes">
  <Template>Integral</Template>
  <TotalTime>176</TotalTime>
  <Words>952</Words>
  <Application>Microsoft Office PowerPoint</Application>
  <PresentationFormat>Widescreen</PresentationFormat>
  <Paragraphs>76</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Tw Cen MT</vt:lpstr>
      <vt:lpstr>Tw Cen MT Condensed</vt:lpstr>
      <vt:lpstr>Wingdings 3</vt:lpstr>
      <vt:lpstr>Integral</vt:lpstr>
      <vt:lpstr>Gabriela Rodriguez NCWP Summer Institute 2015</vt:lpstr>
      <vt:lpstr>Think, Write, Share</vt:lpstr>
      <vt:lpstr>Who Am I?</vt:lpstr>
      <vt:lpstr>Live Oak High School Demographics</vt:lpstr>
      <vt:lpstr>English 11 Unit:</vt:lpstr>
      <vt:lpstr>“The Danger Of a Single story”  -by Chimamanda Adichie</vt:lpstr>
      <vt:lpstr>Think, Write, Share</vt:lpstr>
      <vt:lpstr>Visualize &amp; Vocalize</vt:lpstr>
      <vt:lpstr>Preparing to read</vt:lpstr>
      <vt:lpstr>The gist of the text</vt:lpstr>
      <vt:lpstr>Reading for understanding</vt:lpstr>
      <vt:lpstr>What do you think?</vt:lpstr>
      <vt:lpstr>Rhetorical Précis: Summarizing an argument</vt:lpstr>
      <vt:lpstr>Reflection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Gabriela Rodriguez</dc:title>
  <dc:creator>Gabriela Rodriguez</dc:creator>
  <cp:lastModifiedBy>Gabriela Rodriguez</cp:lastModifiedBy>
  <cp:revision>19</cp:revision>
  <dcterms:created xsi:type="dcterms:W3CDTF">2015-07-01T05:02:22Z</dcterms:created>
  <dcterms:modified xsi:type="dcterms:W3CDTF">2015-07-01T07:58:44Z</dcterms:modified>
</cp:coreProperties>
</file>